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Ubuntu Bold" panose="020B0604020202020204" charset="0"/>
      <p:regular r:id="rId12"/>
    </p:embeddedFont>
    <p:embeddedFont>
      <p:font typeface="Vollkorn" panose="020B0604020202020204" charset="0"/>
      <p:regular r:id="rId13"/>
    </p:embeddedFont>
    <p:embeddedFont>
      <p:font typeface="Vollkorn Bold" panose="020B0604020202020204" charset="0"/>
      <p:regular r:id="rId14"/>
    </p:embeddedFont>
    <p:embeddedFont>
      <p:font typeface="Vollkorn Bold Italics" panose="020B0604020202020204" charset="0"/>
      <p:regular r:id="rId15"/>
    </p:embeddedFont>
    <p:embeddedFont>
      <p:font typeface="Vollkorn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40" d="100"/>
          <a:sy n="40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D882F-F20F-4C9D-8DB6-27B4882D5C43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D3879-3A99-41A2-9777-EA86CE213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3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58176"/>
            <a:ext cx="3976754" cy="223692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62000" y="3709987"/>
            <a:ext cx="11506200" cy="5312861"/>
            <a:chOff x="0" y="19050"/>
            <a:chExt cx="6644046" cy="7083816"/>
          </a:xfrm>
        </p:grpSpPr>
        <p:sp>
          <p:nvSpPr>
            <p:cNvPr id="6" name="TextBox 6"/>
            <p:cNvSpPr txBox="1"/>
            <p:nvPr/>
          </p:nvSpPr>
          <p:spPr>
            <a:xfrm>
              <a:off x="0" y="19050"/>
              <a:ext cx="6644046" cy="17098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34"/>
                </a:lnSpc>
              </a:pPr>
              <a:r>
                <a:rPr lang="en-US" sz="4576" dirty="0">
                  <a:solidFill>
                    <a:srgbClr val="755B60"/>
                  </a:solidFill>
                  <a:latin typeface="Ubuntu Bold"/>
                </a:rPr>
                <a:t>ЛУЧШИЕ ПРАКТИКИ НАСТАВНИЧЕСТВА-202</a:t>
              </a:r>
              <a:r>
                <a:rPr lang="ru-RU" sz="4576" dirty="0">
                  <a:solidFill>
                    <a:srgbClr val="755B60"/>
                  </a:solidFill>
                  <a:latin typeface="Ubuntu Bold"/>
                </a:rPr>
                <a:t>4</a:t>
              </a:r>
              <a:endParaRPr lang="en-US" sz="4576" dirty="0">
                <a:solidFill>
                  <a:srgbClr val="755B60"/>
                </a:solidFill>
                <a:latin typeface="Ubuntu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434921"/>
              <a:ext cx="6222945" cy="46679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39"/>
                </a:lnSpc>
              </a:pPr>
              <a:endParaRPr dirty="0"/>
            </a:p>
            <a:p>
              <a:pPr algn="ctr">
                <a:lnSpc>
                  <a:spcPts val="5439"/>
                </a:lnSpc>
              </a:pPr>
              <a:r>
                <a:rPr lang="en-US" sz="5500" dirty="0">
                  <a:solidFill>
                    <a:srgbClr val="FF914D"/>
                  </a:solidFill>
                  <a:latin typeface="Vollkorn Bold Italics"/>
                </a:rPr>
                <a:t>"</a:t>
              </a:r>
              <a:r>
                <a:rPr lang="ru-RU" sz="5500" dirty="0">
                  <a:solidFill>
                    <a:srgbClr val="FF914D"/>
                  </a:solidFill>
                  <a:latin typeface="Vollkorn Bold Italics"/>
                </a:rPr>
                <a:t>Лучшие практики наставничества по повышению производительности труда</a:t>
              </a:r>
              <a:r>
                <a:rPr lang="en-US" sz="5500" dirty="0">
                  <a:solidFill>
                    <a:srgbClr val="FF914D"/>
                  </a:solidFill>
                  <a:latin typeface="Vollkorn Bold Italics"/>
                </a:rPr>
                <a:t>"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9B6534-2EBD-4BDE-AE44-09D90545E57E}"/>
              </a:ext>
            </a:extLst>
          </p:cNvPr>
          <p:cNvSpPr txBox="1"/>
          <p:nvPr/>
        </p:nvSpPr>
        <p:spPr>
          <a:xfrm>
            <a:off x="12268200" y="23951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(фотография), характеризующая номинацию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372436" y="871464"/>
            <a:ext cx="15586870" cy="4212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755B60"/>
                </a:solidFill>
                <a:latin typeface="Vollkorn Bold"/>
              </a:rPr>
              <a:t>Номинация</a:t>
            </a:r>
            <a:r>
              <a:rPr lang="en-US" sz="3000" dirty="0">
                <a:solidFill>
                  <a:srgbClr val="755B60"/>
                </a:solidFill>
                <a:latin typeface="Vollkorn Bold"/>
              </a:rPr>
              <a:t> </a:t>
            </a:r>
            <a:r>
              <a:rPr lang="en-US" sz="3000" dirty="0">
                <a:solidFill>
                  <a:srgbClr val="FF914D"/>
                </a:solidFill>
                <a:latin typeface="Vollkorn Bold"/>
              </a:rPr>
              <a:t>"</a:t>
            </a:r>
            <a:r>
              <a:rPr lang="ru-RU" sz="3000" dirty="0">
                <a:solidFill>
                  <a:srgbClr val="FF914D"/>
                </a:solidFill>
                <a:latin typeface="Vollkorn Bold"/>
              </a:rPr>
              <a:t>Лучшие практики наставничества по повышению производительности труда</a:t>
            </a:r>
            <a:r>
              <a:rPr lang="en-US" sz="3000" dirty="0">
                <a:solidFill>
                  <a:srgbClr val="FF914D"/>
                </a:solidFill>
                <a:latin typeface="Vollkorn Bold"/>
              </a:rPr>
              <a:t>" -</a:t>
            </a:r>
            <a:r>
              <a:rPr lang="ru-RU" sz="3000" dirty="0">
                <a:solidFill>
                  <a:srgbClr val="FF914D"/>
                </a:solidFill>
                <a:latin typeface="Vollkorn Bold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практик, направленных на передачу знаний 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навыков от наставника обучающемуся сотруднику за счет применения прорывных технологий и цифровых решений, целью которых является повышение производительности труда в организации, а также практик, направленных на сохранение и передачу ключевых знаний и навыков в организации, повышение степени готовности работников к занятию целевой должности, по формированию стратегического мышления</a:t>
            </a:r>
            <a:endParaRPr lang="en-US" sz="3000" dirty="0">
              <a:solidFill>
                <a:srgbClr val="000000"/>
              </a:solidFill>
              <a:latin typeface="Vollkorn Italics"/>
            </a:endParaRPr>
          </a:p>
          <a:p>
            <a:pPr algn="l">
              <a:lnSpc>
                <a:spcPts val="3359"/>
              </a:lnSpc>
            </a:pPr>
            <a:endParaRPr lang="en-US" sz="3000" dirty="0">
              <a:solidFill>
                <a:srgbClr val="000000"/>
              </a:solidFill>
              <a:latin typeface="Vollkorn Italics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7839" y="308829"/>
            <a:ext cx="883277" cy="1439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3AAA69-8F86-4229-B7DB-D1064AE3EBF7}"/>
              </a:ext>
            </a:extLst>
          </p:cNvPr>
          <p:cNvSpPr txBox="1"/>
          <p:nvPr/>
        </p:nvSpPr>
        <p:spPr>
          <a:xfrm rot="10800000" flipV="1">
            <a:off x="2819400" y="5705228"/>
            <a:ext cx="15139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 о реализуемой наставником практики наставничества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(2-3 предложения)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758105" y="461791"/>
            <a:ext cx="8259401" cy="2387547"/>
            <a:chOff x="0" y="0"/>
            <a:chExt cx="11012534" cy="3183397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1012534" cy="1129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30"/>
                </a:lnSpc>
              </a:pPr>
              <a:r>
                <a:rPr lang="ru-RU" sz="5525" dirty="0">
                  <a:solidFill>
                    <a:srgbClr val="755B60"/>
                  </a:solidFill>
                  <a:latin typeface="Vollkorn Bold"/>
                </a:rPr>
                <a:t>ФИО наставника</a:t>
              </a:r>
              <a:endParaRPr lang="en-US" sz="5525" dirty="0">
                <a:solidFill>
                  <a:srgbClr val="755B60"/>
                </a:solidFill>
                <a:latin typeface="Vollkorn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533646"/>
              <a:ext cx="10098693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ru-RU" sz="3125" dirty="0">
                  <a:solidFill>
                    <a:srgbClr val="755B60"/>
                  </a:solidFill>
                  <a:latin typeface="Vollkorn Bold"/>
                </a:rPr>
                <a:t>Должность наставника</a:t>
              </a:r>
              <a:endParaRPr lang="en-US" sz="3125" dirty="0">
                <a:solidFill>
                  <a:srgbClr val="FF914D"/>
                </a:solidFill>
                <a:latin typeface="Vollkorn Bold Italic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3745" y="4628027"/>
            <a:ext cx="9274464" cy="154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47"/>
              </a:lnSpc>
            </a:pPr>
            <a:r>
              <a:rPr lang="ru-RU" sz="2649" dirty="0">
                <a:solidFill>
                  <a:srgbClr val="755B60"/>
                </a:solidFill>
                <a:latin typeface="Vollkorn"/>
              </a:rPr>
              <a:t>Адаптация новых сотрудников к системе непрерывного улучшения, создание кадрового резерва, создание у персонала </a:t>
            </a:r>
            <a:r>
              <a:rPr lang="en-US" sz="2649" dirty="0" err="1">
                <a:solidFill>
                  <a:srgbClr val="755B60"/>
                </a:solidFill>
                <a:latin typeface="Vollkorn"/>
              </a:rPr>
              <a:t>ориентированного</a:t>
            </a:r>
            <a:r>
              <a:rPr lang="en-US" sz="2649" dirty="0">
                <a:solidFill>
                  <a:srgbClr val="755B60"/>
                </a:solidFill>
                <a:latin typeface="Vollkorn"/>
              </a:rPr>
              <a:t> </a:t>
            </a:r>
            <a:r>
              <a:rPr lang="en-US" sz="2649" dirty="0" err="1">
                <a:solidFill>
                  <a:srgbClr val="755B60"/>
                </a:solidFill>
                <a:latin typeface="Vollkorn"/>
              </a:rPr>
              <a:t>мышления</a:t>
            </a:r>
            <a:r>
              <a:rPr lang="en-US" sz="2649" dirty="0">
                <a:solidFill>
                  <a:srgbClr val="755B60"/>
                </a:solidFill>
                <a:latin typeface="Vollkorn"/>
              </a:rPr>
              <a:t>, </a:t>
            </a:r>
            <a:r>
              <a:rPr lang="en-US" sz="2649" dirty="0" err="1">
                <a:solidFill>
                  <a:srgbClr val="755B60"/>
                </a:solidFill>
                <a:latin typeface="Vollkorn"/>
              </a:rPr>
              <a:t>направленного</a:t>
            </a:r>
            <a:r>
              <a:rPr lang="en-US" sz="2649" dirty="0">
                <a:solidFill>
                  <a:srgbClr val="755B60"/>
                </a:solidFill>
                <a:latin typeface="Vollkorn"/>
              </a:rPr>
              <a:t> </a:t>
            </a:r>
            <a:r>
              <a:rPr lang="en-US" sz="2649" dirty="0" err="1">
                <a:solidFill>
                  <a:srgbClr val="755B60"/>
                </a:solidFill>
                <a:latin typeface="Vollkorn"/>
              </a:rPr>
              <a:t>на</a:t>
            </a:r>
            <a:r>
              <a:rPr lang="en-US" sz="2649" dirty="0">
                <a:solidFill>
                  <a:srgbClr val="755B60"/>
                </a:solidFill>
                <a:latin typeface="Vollkorn"/>
              </a:rPr>
              <a:t> </a:t>
            </a:r>
            <a:r>
              <a:rPr lang="en-US" sz="2649" dirty="0" err="1">
                <a:solidFill>
                  <a:srgbClr val="755B60"/>
                </a:solidFill>
                <a:latin typeface="Vollkorn"/>
              </a:rPr>
              <a:t>повышение</a:t>
            </a:r>
            <a:r>
              <a:rPr lang="en-US" sz="2649" dirty="0">
                <a:solidFill>
                  <a:srgbClr val="755B60"/>
                </a:solidFill>
                <a:latin typeface="Vollkorn"/>
              </a:rPr>
              <a:t> </a:t>
            </a:r>
            <a:r>
              <a:rPr lang="en-US" sz="2649" dirty="0" err="1">
                <a:solidFill>
                  <a:srgbClr val="755B60"/>
                </a:solidFill>
                <a:latin typeface="Vollkorn"/>
              </a:rPr>
              <a:t>производительности</a:t>
            </a:r>
            <a:r>
              <a:rPr lang="en-US" sz="2649" dirty="0">
                <a:solidFill>
                  <a:srgbClr val="755B60"/>
                </a:solidFill>
                <a:latin typeface="Vollkorn"/>
              </a:rPr>
              <a:t> </a:t>
            </a:r>
            <a:r>
              <a:rPr lang="en-US" sz="2649" dirty="0" err="1">
                <a:solidFill>
                  <a:srgbClr val="755B60"/>
                </a:solidFill>
                <a:latin typeface="Vollkorn"/>
              </a:rPr>
              <a:t>труда</a:t>
            </a:r>
            <a:endParaRPr lang="en-US" sz="2649" dirty="0">
              <a:solidFill>
                <a:srgbClr val="755B60"/>
              </a:solidFill>
              <a:latin typeface="Vollkor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9196" y="4228646"/>
            <a:ext cx="7278390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9"/>
              </a:lnSpc>
            </a:pPr>
            <a:r>
              <a:rPr lang="en-US" sz="2324" spc="125">
                <a:solidFill>
                  <a:srgbClr val="003382"/>
                </a:solidFill>
                <a:latin typeface="Vollkorn Bold Italics"/>
              </a:rPr>
              <a:t>Суть практики наставничества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1199" y="6633236"/>
            <a:ext cx="871246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09"/>
              </a:lnSpc>
            </a:pPr>
            <a:r>
              <a:rPr lang="ru-RU" sz="2649" dirty="0">
                <a:solidFill>
                  <a:srgbClr val="755B60"/>
                </a:solidFill>
                <a:latin typeface="Vollkorn"/>
              </a:rPr>
              <a:t>Операторы технологической линии, упаковщики</a:t>
            </a:r>
            <a:endParaRPr lang="en-US" sz="2649" dirty="0">
              <a:solidFill>
                <a:srgbClr val="755B60"/>
              </a:solidFill>
              <a:latin typeface="Vollkor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9196" y="6366673"/>
            <a:ext cx="7279873" cy="20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1"/>
              </a:lnSpc>
            </a:pPr>
            <a:r>
              <a:rPr lang="en-US" sz="2324" spc="125">
                <a:solidFill>
                  <a:srgbClr val="003382"/>
                </a:solidFill>
                <a:latin typeface="Vollkorn Bold Italics"/>
              </a:rPr>
              <a:t>Целевая аудитория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9196" y="7387427"/>
            <a:ext cx="9274464" cy="20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1"/>
              </a:lnSpc>
            </a:pPr>
            <a:r>
              <a:rPr lang="en-US" sz="2324" spc="125" dirty="0" err="1">
                <a:solidFill>
                  <a:srgbClr val="003382"/>
                </a:solidFill>
                <a:latin typeface="Vollkorn Bold Italics"/>
              </a:rPr>
              <a:t>Предпосылки</a:t>
            </a:r>
            <a:r>
              <a:rPr lang="en-US" sz="2324" spc="125" dirty="0">
                <a:solidFill>
                  <a:srgbClr val="003382"/>
                </a:solidFill>
                <a:latin typeface="Vollkorn Bold Italics"/>
              </a:rPr>
              <a:t> </a:t>
            </a:r>
            <a:r>
              <a:rPr lang="en-US" sz="2324" spc="125" dirty="0" err="1">
                <a:solidFill>
                  <a:srgbClr val="003382"/>
                </a:solidFill>
                <a:latin typeface="Vollkorn Bold Italics"/>
              </a:rPr>
              <a:t>для</a:t>
            </a:r>
            <a:r>
              <a:rPr lang="en-US" sz="2324" spc="125" dirty="0">
                <a:solidFill>
                  <a:srgbClr val="003382"/>
                </a:solidFill>
                <a:latin typeface="Vollkorn Bold Italics"/>
              </a:rPr>
              <a:t> </a:t>
            </a:r>
            <a:r>
              <a:rPr lang="en-US" sz="2324" spc="125" dirty="0" err="1">
                <a:solidFill>
                  <a:srgbClr val="003382"/>
                </a:solidFill>
                <a:latin typeface="Vollkorn Bold Italics"/>
              </a:rPr>
              <a:t>запуска</a:t>
            </a:r>
            <a:r>
              <a:rPr lang="en-US" sz="2324" spc="125" dirty="0">
                <a:solidFill>
                  <a:srgbClr val="003382"/>
                </a:solidFill>
                <a:latin typeface="Vollkorn Bold Italics"/>
              </a:rPr>
              <a:t> </a:t>
            </a:r>
            <a:r>
              <a:rPr lang="en-US" sz="2324" spc="125" dirty="0" err="1">
                <a:solidFill>
                  <a:srgbClr val="003382"/>
                </a:solidFill>
                <a:latin typeface="Vollkorn Bold Italics"/>
              </a:rPr>
              <a:t>практики</a:t>
            </a:r>
            <a:r>
              <a:rPr lang="en-US" sz="2324" spc="125" dirty="0">
                <a:solidFill>
                  <a:srgbClr val="003382"/>
                </a:solidFill>
                <a:latin typeface="Vollkorn Bold Italics"/>
              </a:rPr>
              <a:t> </a:t>
            </a:r>
            <a:r>
              <a:rPr lang="en-US" sz="2324" spc="125" dirty="0" err="1">
                <a:solidFill>
                  <a:srgbClr val="003382"/>
                </a:solidFill>
                <a:latin typeface="Vollkorn Bold Italics"/>
              </a:rPr>
              <a:t>наставничества</a:t>
            </a:r>
            <a:endParaRPr lang="en-US" sz="2324" spc="125" dirty="0">
              <a:solidFill>
                <a:srgbClr val="003382"/>
              </a:solidFill>
              <a:latin typeface="Vollkorn 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1199" y="7682819"/>
            <a:ext cx="10306307" cy="2387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26"/>
              </a:lnSpc>
            </a:pPr>
            <a:r>
              <a:rPr lang="ru-RU" sz="2649" dirty="0">
                <a:solidFill>
                  <a:srgbClr val="755B60"/>
                </a:solidFill>
                <a:latin typeface="Vollkorn"/>
              </a:rPr>
              <a:t>Необходимость в оказании помощи в адаптации новых сотрудников;</a:t>
            </a:r>
          </a:p>
          <a:p>
            <a:pPr>
              <a:lnSpc>
                <a:spcPts val="3126"/>
              </a:lnSpc>
            </a:pPr>
            <a:r>
              <a:rPr lang="ru-RU" sz="2649" dirty="0">
                <a:solidFill>
                  <a:srgbClr val="755B60"/>
                </a:solidFill>
                <a:latin typeface="Vollkorn"/>
              </a:rPr>
              <a:t>высокий коэффициент текучести кадров;</a:t>
            </a:r>
          </a:p>
          <a:p>
            <a:pPr>
              <a:lnSpc>
                <a:spcPts val="3126"/>
              </a:lnSpc>
            </a:pPr>
            <a:r>
              <a:rPr lang="ru-RU" sz="2649" dirty="0">
                <a:solidFill>
                  <a:srgbClr val="755B60"/>
                </a:solidFill>
                <a:latin typeface="Vollkorn"/>
              </a:rPr>
              <a:t>низкий уровень теоретических и практических знаний сотрудников предприятия и вновь принятых сотрудников в области бережливого производства.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C79189-37BE-4703-B413-A7CD720F3118}"/>
              </a:ext>
            </a:extLst>
          </p:cNvPr>
          <p:cNvSpPr txBox="1"/>
          <p:nvPr/>
        </p:nvSpPr>
        <p:spPr>
          <a:xfrm>
            <a:off x="149195" y="461791"/>
            <a:ext cx="26089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предприятия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526DC-A103-4EEB-A0E8-C47E771895E4}"/>
              </a:ext>
            </a:extLst>
          </p:cNvPr>
          <p:cNvSpPr txBox="1"/>
          <p:nvPr/>
        </p:nvSpPr>
        <p:spPr>
          <a:xfrm>
            <a:off x="12573000" y="2362025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наставника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4800" y="6116280"/>
            <a:ext cx="7905750" cy="1626512"/>
          </a:xfrm>
          <a:prstGeom prst="rect">
            <a:avLst/>
          </a:prstGeom>
          <a:solidFill>
            <a:srgbClr val="FBC191">
              <a:alpha val="14902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5032118" y="8207362"/>
            <a:ext cx="7905750" cy="1752155"/>
          </a:xfrm>
          <a:prstGeom prst="rect">
            <a:avLst/>
          </a:prstGeom>
          <a:solidFill>
            <a:srgbClr val="FBC191">
              <a:alpha val="14902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9242624" y="6116280"/>
            <a:ext cx="7905750" cy="1626512"/>
          </a:xfrm>
          <a:prstGeom prst="rect">
            <a:avLst/>
          </a:prstGeom>
          <a:solidFill>
            <a:srgbClr val="FBC191">
              <a:alpha val="14902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3201167" y="5423350"/>
            <a:ext cx="11036601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dirty="0">
                <a:solidFill>
                  <a:srgbClr val="755B60"/>
                </a:solidFill>
                <a:latin typeface="Vollkorn"/>
              </a:rPr>
              <a:t>МЕТОДИКИ И ИНСТРУМЕНТЫ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6232" y="6758017"/>
            <a:ext cx="7074201" cy="81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9"/>
              </a:lnSpc>
            </a:pPr>
            <a:r>
              <a:rPr lang="en-US" sz="2000" spc="147" dirty="0" err="1">
                <a:solidFill>
                  <a:srgbClr val="755B60"/>
                </a:solidFill>
                <a:latin typeface="Vollkorn Italics"/>
              </a:rPr>
              <a:t>Вовлечение</a:t>
            </a:r>
            <a:r>
              <a:rPr lang="en-US" sz="2000" spc="147" dirty="0">
                <a:solidFill>
                  <a:srgbClr val="755B60"/>
                </a:solidFill>
                <a:latin typeface="Vollkorn Italics"/>
              </a:rPr>
              <a:t> в </a:t>
            </a:r>
            <a:r>
              <a:rPr lang="en-US" sz="2000" spc="147" dirty="0" err="1">
                <a:solidFill>
                  <a:srgbClr val="755B60"/>
                </a:solidFill>
                <a:latin typeface="Vollkorn Italics"/>
              </a:rPr>
              <a:t>рабочие</a:t>
            </a:r>
            <a:r>
              <a:rPr lang="en-US" sz="2000" spc="147" dirty="0">
                <a:solidFill>
                  <a:srgbClr val="755B60"/>
                </a:solidFill>
                <a:latin typeface="Vollkorn Italics"/>
              </a:rPr>
              <a:t> </a:t>
            </a:r>
            <a:r>
              <a:rPr lang="en-US" sz="2000" spc="147" dirty="0" err="1">
                <a:solidFill>
                  <a:srgbClr val="755B60"/>
                </a:solidFill>
                <a:latin typeface="Vollkorn Italics"/>
              </a:rPr>
              <a:t>группы</a:t>
            </a:r>
            <a:r>
              <a:rPr lang="en-US" sz="2000" spc="147" dirty="0">
                <a:solidFill>
                  <a:srgbClr val="755B60"/>
                </a:solidFill>
                <a:latin typeface="Vollkorn Italics"/>
              </a:rPr>
              <a:t> </a:t>
            </a:r>
            <a:r>
              <a:rPr lang="en-US" sz="2000" spc="147" dirty="0" err="1">
                <a:solidFill>
                  <a:srgbClr val="755B60"/>
                </a:solidFill>
                <a:latin typeface="Vollkorn Italics"/>
              </a:rPr>
              <a:t>проектов</a:t>
            </a:r>
            <a:r>
              <a:rPr lang="en-US" sz="2000" spc="147" dirty="0">
                <a:solidFill>
                  <a:srgbClr val="755B60"/>
                </a:solidFill>
                <a:latin typeface="Vollkorn Italics"/>
              </a:rPr>
              <a:t> </a:t>
            </a:r>
            <a:r>
              <a:rPr lang="en-US" sz="2000" spc="147" dirty="0" err="1">
                <a:solidFill>
                  <a:srgbClr val="755B60"/>
                </a:solidFill>
                <a:latin typeface="Vollkorn Italics"/>
              </a:rPr>
              <a:t>по</a:t>
            </a:r>
            <a:r>
              <a:rPr lang="en-US" sz="2000" spc="147" dirty="0">
                <a:solidFill>
                  <a:srgbClr val="755B60"/>
                </a:solidFill>
                <a:latin typeface="Vollkorn Italics"/>
              </a:rPr>
              <a:t> </a:t>
            </a:r>
            <a:r>
              <a:rPr lang="en-US" sz="2000" spc="147" dirty="0" err="1">
                <a:solidFill>
                  <a:srgbClr val="755B60"/>
                </a:solidFill>
                <a:latin typeface="Vollkorn Italics"/>
              </a:rPr>
              <a:t>улучшению</a:t>
            </a:r>
            <a:r>
              <a:rPr lang="en-US" sz="2000" spc="147" dirty="0">
                <a:solidFill>
                  <a:srgbClr val="755B60"/>
                </a:solidFill>
                <a:latin typeface="Vollkorn Italics"/>
              </a:rPr>
              <a:t> </a:t>
            </a:r>
            <a:r>
              <a:rPr lang="en-US" sz="2000" spc="147" dirty="0" err="1">
                <a:solidFill>
                  <a:srgbClr val="755B60"/>
                </a:solidFill>
                <a:latin typeface="Vollkorn Italics"/>
              </a:rPr>
              <a:t>на</a:t>
            </a:r>
            <a:r>
              <a:rPr lang="en-US" sz="2000" spc="147" dirty="0">
                <a:solidFill>
                  <a:srgbClr val="755B60"/>
                </a:solidFill>
                <a:latin typeface="Vollkorn Italics"/>
              </a:rPr>
              <a:t> </a:t>
            </a:r>
            <a:r>
              <a:rPr lang="en-US" sz="2000" spc="147" dirty="0" err="1">
                <a:solidFill>
                  <a:srgbClr val="755B60"/>
                </a:solidFill>
                <a:latin typeface="Vollkorn Italics"/>
              </a:rPr>
              <a:t>предприятии</a:t>
            </a:r>
            <a:endParaRPr lang="en-US" sz="2000" spc="147" dirty="0">
              <a:solidFill>
                <a:srgbClr val="755B60"/>
              </a:solidFill>
              <a:latin typeface="Vollkorn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82366" y="8860753"/>
            <a:ext cx="7074201" cy="81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9"/>
              </a:lnSpc>
            </a:pPr>
            <a:r>
              <a:rPr lang="ru-RU" sz="2000" spc="147" dirty="0">
                <a:solidFill>
                  <a:srgbClr val="755B60"/>
                </a:solidFill>
                <a:latin typeface="Vollkorn Italics"/>
              </a:rPr>
              <a:t>Оказание методической помощи, совместная разработка способов решения поставленных задач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20298" y="6758017"/>
            <a:ext cx="7074201" cy="3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9"/>
              </a:lnSpc>
            </a:pPr>
            <a:r>
              <a:rPr lang="ru-RU" sz="2000" spc="147" dirty="0">
                <a:solidFill>
                  <a:srgbClr val="755B60"/>
                </a:solidFill>
                <a:latin typeface="Vollkorn Italics"/>
              </a:rPr>
              <a:t>Обучение на рабочем месте, проведение тренингов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6232" y="6328069"/>
            <a:ext cx="715040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9"/>
              </a:lnSpc>
            </a:pPr>
            <a:r>
              <a:rPr lang="en-US" sz="2725" spc="147">
                <a:solidFill>
                  <a:srgbClr val="755B60"/>
                </a:solidFill>
                <a:latin typeface="Vollkorn Bold Italics"/>
              </a:rPr>
              <a:t>Вовлечение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20298" y="6328069"/>
            <a:ext cx="715040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0"/>
              </a:lnSpc>
            </a:pPr>
            <a:r>
              <a:rPr lang="en-US" sz="2725" spc="147" dirty="0">
                <a:solidFill>
                  <a:srgbClr val="755B60"/>
                </a:solidFill>
                <a:latin typeface="Vollkorn Bold Italics"/>
              </a:rPr>
              <a:t>Обучение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09792" y="8451178"/>
            <a:ext cx="715040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9"/>
              </a:lnSpc>
            </a:pPr>
            <a:r>
              <a:rPr lang="en-US" sz="2725" spc="147" dirty="0">
                <a:solidFill>
                  <a:srgbClr val="755B60"/>
                </a:solidFill>
                <a:latin typeface="Vollkorn Bold Italics"/>
              </a:rPr>
              <a:t>Поддержка</a:t>
            </a:r>
          </a:p>
        </p:txBody>
      </p:sp>
      <p:sp>
        <p:nvSpPr>
          <p:cNvPr id="47" name="TextBox 6"/>
          <p:cNvSpPr txBox="1"/>
          <p:nvPr/>
        </p:nvSpPr>
        <p:spPr>
          <a:xfrm>
            <a:off x="3466692" y="499110"/>
            <a:ext cx="11036601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ru-RU" sz="4200" dirty="0">
                <a:solidFill>
                  <a:srgbClr val="755B60"/>
                </a:solidFill>
                <a:latin typeface="Vollkorn"/>
              </a:rPr>
              <a:t>ЗАДАЧИ </a:t>
            </a:r>
            <a:r>
              <a:rPr lang="ru-RU" sz="4200">
                <a:solidFill>
                  <a:srgbClr val="755B60"/>
                </a:solidFill>
                <a:latin typeface="Vollkorn"/>
              </a:rPr>
              <a:t>ПРАКТИКИ НАСТАВНИЧЕСТВА</a:t>
            </a:r>
            <a:endParaRPr lang="ru-RU" sz="4200" dirty="0">
              <a:solidFill>
                <a:srgbClr val="755B60"/>
              </a:solidFill>
              <a:latin typeface="Vollkorn"/>
            </a:endParaRPr>
          </a:p>
        </p:txBody>
      </p:sp>
      <p:sp>
        <p:nvSpPr>
          <p:cNvPr id="52" name="AutoShape 2"/>
          <p:cNvSpPr/>
          <p:nvPr/>
        </p:nvSpPr>
        <p:spPr>
          <a:xfrm>
            <a:off x="1456915" y="1351152"/>
            <a:ext cx="9592083" cy="1127079"/>
          </a:xfrm>
          <a:prstGeom prst="rect">
            <a:avLst/>
          </a:prstGeom>
          <a:solidFill>
            <a:srgbClr val="FBC191">
              <a:alpha val="14902"/>
            </a:srgbClr>
          </a:solidFill>
        </p:spPr>
      </p:sp>
      <p:sp>
        <p:nvSpPr>
          <p:cNvPr id="53" name="TextBox 7"/>
          <p:cNvSpPr txBox="1"/>
          <p:nvPr/>
        </p:nvSpPr>
        <p:spPr>
          <a:xfrm>
            <a:off x="1647414" y="1491498"/>
            <a:ext cx="9211084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269"/>
              </a:lnSpc>
              <a:buFont typeface="Wingdings" pitchFamily="2" charset="2"/>
              <a:buChar char="Ø"/>
            </a:pPr>
            <a:r>
              <a:rPr lang="ru-RU" sz="2400" spc="147" dirty="0">
                <a:solidFill>
                  <a:srgbClr val="755B60"/>
                </a:solidFill>
                <a:latin typeface="Vollkorn Italics"/>
              </a:rPr>
              <a:t>Оптимизация производственных процессов с целью сокращения времени</a:t>
            </a:r>
          </a:p>
        </p:txBody>
      </p:sp>
      <p:sp>
        <p:nvSpPr>
          <p:cNvPr id="54" name="AutoShape 2"/>
          <p:cNvSpPr/>
          <p:nvPr/>
        </p:nvSpPr>
        <p:spPr>
          <a:xfrm>
            <a:off x="1456916" y="2585593"/>
            <a:ext cx="9592081" cy="1110107"/>
          </a:xfrm>
          <a:prstGeom prst="rect">
            <a:avLst/>
          </a:prstGeom>
          <a:solidFill>
            <a:srgbClr val="FBC191">
              <a:alpha val="14902"/>
            </a:srgbClr>
          </a:solidFill>
        </p:spPr>
      </p:sp>
      <p:sp>
        <p:nvSpPr>
          <p:cNvPr id="55" name="TextBox 7"/>
          <p:cNvSpPr txBox="1"/>
          <p:nvPr/>
        </p:nvSpPr>
        <p:spPr>
          <a:xfrm>
            <a:off x="1647414" y="2641253"/>
            <a:ext cx="9211084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269"/>
              </a:lnSpc>
              <a:buFont typeface="Wingdings" pitchFamily="2" charset="2"/>
              <a:buChar char="Ø"/>
            </a:pPr>
            <a:r>
              <a:rPr lang="ru-RU" sz="2400" spc="147" dirty="0">
                <a:solidFill>
                  <a:srgbClr val="755B60"/>
                </a:solidFill>
                <a:latin typeface="Vollkorn Italics"/>
              </a:rPr>
              <a:t>Формирование и развитие позитивного отношения сотрудников к обучению внутри компании</a:t>
            </a:r>
          </a:p>
        </p:txBody>
      </p:sp>
      <p:sp>
        <p:nvSpPr>
          <p:cNvPr id="56" name="AutoShape 2"/>
          <p:cNvSpPr/>
          <p:nvPr/>
        </p:nvSpPr>
        <p:spPr>
          <a:xfrm>
            <a:off x="1476510" y="3771900"/>
            <a:ext cx="9592083" cy="1127079"/>
          </a:xfrm>
          <a:prstGeom prst="rect">
            <a:avLst/>
          </a:prstGeom>
          <a:solidFill>
            <a:srgbClr val="FBC191">
              <a:alpha val="14902"/>
            </a:srgbClr>
          </a:solidFill>
        </p:spPr>
      </p:sp>
      <p:sp>
        <p:nvSpPr>
          <p:cNvPr id="57" name="TextBox 7"/>
          <p:cNvSpPr txBox="1"/>
          <p:nvPr/>
        </p:nvSpPr>
        <p:spPr>
          <a:xfrm>
            <a:off x="1667009" y="3912246"/>
            <a:ext cx="9211084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269"/>
              </a:lnSpc>
              <a:buFont typeface="Wingdings" pitchFamily="2" charset="2"/>
              <a:buChar char="Ø"/>
            </a:pPr>
            <a:r>
              <a:rPr lang="ru-RU" sz="2400" spc="147" dirty="0">
                <a:solidFill>
                  <a:srgbClr val="755B60"/>
                </a:solidFill>
                <a:latin typeface="Vollkorn Italics"/>
              </a:rPr>
              <a:t>Формирование квалификационного кадрового состава предприятия и его стабилизация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AF283-0A00-469D-9518-70B987EE6A59}"/>
              </a:ext>
            </a:extLst>
          </p:cNvPr>
          <p:cNvSpPr txBox="1"/>
          <p:nvPr/>
        </p:nvSpPr>
        <p:spPr>
          <a:xfrm>
            <a:off x="11887200" y="156947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(процесс производства, реализации, перемещения продукции (товара).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0BA957-92F3-42C4-B683-2BC78E2764FB}"/>
              </a:ext>
            </a:extLst>
          </p:cNvPr>
          <p:cNvSpPr/>
          <p:nvPr/>
        </p:nvSpPr>
        <p:spPr>
          <a:xfrm>
            <a:off x="736326" y="495300"/>
            <a:ext cx="7569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FF914D"/>
                </a:solidFill>
                <a:latin typeface="Vollkorn Bold"/>
              </a:rPr>
              <a:t>Результативность практики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0FA08-F51B-4111-8DC5-84E534F55727}"/>
              </a:ext>
            </a:extLst>
          </p:cNvPr>
          <p:cNvSpPr/>
          <p:nvPr/>
        </p:nvSpPr>
        <p:spPr>
          <a:xfrm>
            <a:off x="736326" y="3086100"/>
            <a:ext cx="8407674" cy="519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87"/>
              </a:lnSpc>
            </a:pPr>
            <a:r>
              <a:rPr lang="ru-RU" sz="3424" dirty="0">
                <a:solidFill>
                  <a:srgbClr val="755B60"/>
                </a:solidFill>
                <a:latin typeface="Vollkorn"/>
              </a:rPr>
              <a:t>Экономический эффект от реализации практики наставничества</a:t>
            </a:r>
          </a:p>
          <a:p>
            <a:pPr lvl="0">
              <a:lnSpc>
                <a:spcPts val="3287"/>
              </a:lnSpc>
            </a:pPr>
            <a:endParaRPr lang="ru-RU" sz="3425" dirty="0">
              <a:solidFill>
                <a:srgbClr val="755B60"/>
              </a:solidFill>
              <a:latin typeface="Vollkorn"/>
            </a:endParaRPr>
          </a:p>
          <a:p>
            <a:pPr lvl="0">
              <a:lnSpc>
                <a:spcPts val="3288"/>
              </a:lnSpc>
            </a:pPr>
            <a:r>
              <a:rPr lang="ru-RU" sz="3425" dirty="0">
                <a:solidFill>
                  <a:srgbClr val="755B60"/>
                </a:solidFill>
                <a:latin typeface="Vollkorn"/>
              </a:rPr>
              <a:t>Рентабельность реализации проекта</a:t>
            </a:r>
          </a:p>
          <a:p>
            <a:pPr lvl="0">
              <a:lnSpc>
                <a:spcPts val="3288"/>
              </a:lnSpc>
            </a:pPr>
            <a:endParaRPr lang="ru-RU" sz="3425" dirty="0">
              <a:solidFill>
                <a:srgbClr val="755B60"/>
              </a:solidFill>
              <a:latin typeface="Vollkorn"/>
            </a:endParaRPr>
          </a:p>
          <a:p>
            <a:pPr lvl="0">
              <a:lnSpc>
                <a:spcPts val="3288"/>
              </a:lnSpc>
            </a:pPr>
            <a:r>
              <a:rPr lang="ru-RU" sz="3425" dirty="0">
                <a:solidFill>
                  <a:srgbClr val="755B60"/>
                </a:solidFill>
                <a:latin typeface="Vollkorn"/>
              </a:rPr>
              <a:t>Охват практикой наставничества</a:t>
            </a:r>
          </a:p>
          <a:p>
            <a:pPr lvl="0">
              <a:lnSpc>
                <a:spcPts val="3288"/>
              </a:lnSpc>
            </a:pPr>
            <a:endParaRPr lang="ru-RU" sz="3425" i="1" dirty="0">
              <a:solidFill>
                <a:srgbClr val="755B60"/>
              </a:solidFill>
              <a:latin typeface="Vollkorn"/>
            </a:endParaRPr>
          </a:p>
          <a:p>
            <a:pPr lvl="0">
              <a:lnSpc>
                <a:spcPts val="3288"/>
              </a:lnSpc>
            </a:pPr>
            <a:r>
              <a:rPr lang="ru-RU" sz="3425" dirty="0">
                <a:solidFill>
                  <a:srgbClr val="755B60"/>
                </a:solidFill>
                <a:latin typeface="Vollkorn"/>
              </a:rPr>
              <a:t>Процент участия наставника</a:t>
            </a:r>
          </a:p>
          <a:p>
            <a:pPr lvl="0">
              <a:lnSpc>
                <a:spcPts val="3288"/>
              </a:lnSpc>
            </a:pPr>
            <a:endParaRPr lang="ru-RU" sz="3425" dirty="0">
              <a:solidFill>
                <a:srgbClr val="755B60"/>
              </a:solidFill>
              <a:latin typeface="Vollkorn"/>
            </a:endParaRPr>
          </a:p>
          <a:p>
            <a:pPr lvl="0">
              <a:lnSpc>
                <a:spcPts val="3288"/>
              </a:lnSpc>
            </a:pPr>
            <a:r>
              <a:rPr lang="ru-RU" sz="3425" i="1" dirty="0">
                <a:solidFill>
                  <a:srgbClr val="755B60"/>
                </a:solidFill>
                <a:latin typeface="Vollkorn"/>
              </a:rPr>
              <a:t>Иные показатели, количественно характеризующие практику наставничества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6E098B6A-EB96-4C11-B101-1CD2F4DD3410}"/>
              </a:ext>
            </a:extLst>
          </p:cNvPr>
          <p:cNvSpPr/>
          <p:nvPr/>
        </p:nvSpPr>
        <p:spPr>
          <a:xfrm>
            <a:off x="10255418" y="624463"/>
            <a:ext cx="6686948" cy="591220"/>
          </a:xfrm>
          <a:prstGeom prst="rect">
            <a:avLst/>
          </a:prstGeom>
          <a:solidFill>
            <a:srgbClr val="FA4875">
              <a:alpha val="14902"/>
            </a:srgbClr>
          </a:solidFill>
        </p:spPr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406613A6-D7A2-4391-AC27-5564D2C200AC}"/>
              </a:ext>
            </a:extLst>
          </p:cNvPr>
          <p:cNvSpPr txBox="1"/>
          <p:nvPr/>
        </p:nvSpPr>
        <p:spPr>
          <a:xfrm>
            <a:off x="11829073" y="684153"/>
            <a:ext cx="353963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0"/>
              </a:lnSpc>
            </a:pPr>
            <a:r>
              <a:rPr lang="en-US" sz="3525" spc="190" dirty="0">
                <a:solidFill>
                  <a:srgbClr val="755B60"/>
                </a:solidFill>
                <a:latin typeface="Vollkorn Bold Italics"/>
              </a:rPr>
              <a:t>БЫЛО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120EF8A4-57E4-4637-97CB-6A52BC74F8A5}"/>
              </a:ext>
            </a:extLst>
          </p:cNvPr>
          <p:cNvSpPr/>
          <p:nvPr/>
        </p:nvSpPr>
        <p:spPr>
          <a:xfrm>
            <a:off x="10255418" y="4897280"/>
            <a:ext cx="6686948" cy="711363"/>
          </a:xfrm>
          <a:prstGeom prst="rect">
            <a:avLst/>
          </a:prstGeom>
          <a:solidFill>
            <a:srgbClr val="008037">
              <a:alpha val="14902"/>
            </a:srgbClr>
          </a:solidFill>
        </p:spPr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A7EAABAA-9D4D-43FE-B6E6-A2C75BBE761A}"/>
              </a:ext>
            </a:extLst>
          </p:cNvPr>
          <p:cNvSpPr txBox="1"/>
          <p:nvPr/>
        </p:nvSpPr>
        <p:spPr>
          <a:xfrm>
            <a:off x="11829073" y="5075243"/>
            <a:ext cx="3539638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0"/>
              </a:lnSpc>
            </a:pPr>
            <a:r>
              <a:rPr lang="en-US" sz="3525" spc="190" dirty="0">
                <a:solidFill>
                  <a:srgbClr val="755B60"/>
                </a:solidFill>
                <a:latin typeface="Vollkorn Bold Italics"/>
              </a:rPr>
              <a:t>СТАЛО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059F7-0D53-4A66-B79D-14D3D5E8F76B}"/>
              </a:ext>
            </a:extLst>
          </p:cNvPr>
          <p:cNvSpPr txBox="1"/>
          <p:nvPr/>
        </p:nvSpPr>
        <p:spPr>
          <a:xfrm>
            <a:off x="10820400" y="2363069"/>
            <a:ext cx="3156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DAEAA-3DB2-4CA4-8BDC-67C41336E94A}"/>
              </a:ext>
            </a:extLst>
          </p:cNvPr>
          <p:cNvSpPr txBox="1"/>
          <p:nvPr/>
        </p:nvSpPr>
        <p:spPr>
          <a:xfrm>
            <a:off x="11201400" y="7163669"/>
            <a:ext cx="3036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280</Words>
  <Application>Microsoft Office PowerPoint</Application>
  <PresentationFormat>Произвольный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Vollkorn Bold</vt:lpstr>
      <vt:lpstr>Calibri</vt:lpstr>
      <vt:lpstr>Arial</vt:lpstr>
      <vt:lpstr>Vollkorn Italics</vt:lpstr>
      <vt:lpstr>Vollkorn Bold Italics</vt:lpstr>
      <vt:lpstr>Times New Roman</vt:lpstr>
      <vt:lpstr>Ubuntu Bold</vt:lpstr>
      <vt:lpstr>Wingdings</vt:lpstr>
      <vt:lpstr>Vollkorn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 слайдах "Зеленый мир", копия</dc:title>
  <dc:creator>Настенкова АВ</dc:creator>
  <cp:lastModifiedBy>User</cp:lastModifiedBy>
  <cp:revision>96</cp:revision>
  <dcterms:created xsi:type="dcterms:W3CDTF">2006-08-16T00:00:00Z</dcterms:created>
  <dcterms:modified xsi:type="dcterms:W3CDTF">2024-05-07T06:30:48Z</dcterms:modified>
  <dc:identifier>DAEiF4xFlyQ</dc:identifier>
</cp:coreProperties>
</file>